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3"/>
  </p:notesMasterIdLst>
  <p:sldIdLst>
    <p:sldId id="256" r:id="rId2"/>
    <p:sldId id="259" r:id="rId3"/>
    <p:sldId id="261" r:id="rId4"/>
    <p:sldId id="258" r:id="rId5"/>
    <p:sldId id="263" r:id="rId6"/>
    <p:sldId id="270" r:id="rId7"/>
    <p:sldId id="310" r:id="rId8"/>
    <p:sldId id="311" r:id="rId9"/>
    <p:sldId id="312" r:id="rId10"/>
    <p:sldId id="313" r:id="rId11"/>
    <p:sldId id="280" r:id="rId12"/>
    <p:sldId id="265" r:id="rId13"/>
    <p:sldId id="314" r:id="rId14"/>
    <p:sldId id="318" r:id="rId15"/>
    <p:sldId id="317" r:id="rId16"/>
    <p:sldId id="316" r:id="rId17"/>
    <p:sldId id="315" r:id="rId18"/>
    <p:sldId id="320" r:id="rId19"/>
    <p:sldId id="321" r:id="rId20"/>
    <p:sldId id="322" r:id="rId21"/>
    <p:sldId id="288" r:id="rId22"/>
  </p:sldIdLst>
  <p:sldSz cx="9144000" cy="5143500" type="screen16x9"/>
  <p:notesSz cx="6858000" cy="9144000"/>
  <p:embeddedFontLst>
    <p:embeddedFont>
      <p:font typeface="Cafe24 Ssurround" pitchFamily="2" charset="-127"/>
      <p:bold r:id="rId24"/>
    </p:embeddedFont>
    <p:embeddedFont>
      <p:font typeface="CAFE24 SSURROUND AIR" pitchFamily="2" charset="-127"/>
      <p:regular r:id="rId25"/>
    </p:embeddedFont>
    <p:embeddedFont>
      <p:font typeface="Fira Sans Extra Condensed Medium" panose="020B0600000101010101" charset="0"/>
      <p:regular r:id="rId26"/>
      <p:bold r:id="rId27"/>
      <p:italic r:id="rId28"/>
      <p:boldItalic r:id="rId29"/>
    </p:embeddedFont>
    <p:embeddedFont>
      <p:font typeface="Righteous" panose="020B0600000101010101" charset="0"/>
      <p:regular r:id="rId30"/>
    </p:embeddedFont>
    <p:embeddedFont>
      <p:font typeface="Varela Round" panose="00000500000000000000" pitchFamily="2" charset="-79"/>
      <p:regular r:id="rId31"/>
    </p:embeddedFont>
    <p:embeddedFont>
      <p:font typeface="Work Sans Light" pitchFamily="2" charset="0"/>
      <p:regular r:id="rId32"/>
      <p:bold r:id="rId33"/>
      <p:italic r:id="rId34"/>
      <p:boldItalic r:id="rId35"/>
    </p:embeddedFont>
    <p:embeddedFont>
      <p:font typeface="Work Sans Medium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B2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8DCB2-9114-4A87-815B-AB9169ADB9A7}">
  <a:tblStyle styleId="{ABF8DCB2-9114-4A87-815B-AB9169ADB9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A713F0-F2C3-4CC1-A389-2554A1A561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44"/>
    <p:restoredTop sz="94694"/>
  </p:normalViewPr>
  <p:slideViewPr>
    <p:cSldViewPr snapToGrid="0" snapToObjects="1">
      <p:cViewPr varScale="1">
        <p:scale>
          <a:sx n="154" d="100"/>
          <a:sy n="154" d="100"/>
        </p:scale>
        <p:origin x="1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3012df1a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63012df1a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5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3012df1a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3012df1a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210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471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80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702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720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399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5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501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3012df1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3012df1a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52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3012df1a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3012df1a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61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3012df1a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3012df1a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93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1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2" hasCustomPrompt="1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ctrTitle" idx="2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 hasCustomPrompt="1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E1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60" r:id="rId7"/>
    <p:sldLayoutId id="2147483661" r:id="rId8"/>
    <p:sldLayoutId id="2147483662" r:id="rId9"/>
    <p:sldLayoutId id="2147483667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1040799" y="222637"/>
            <a:ext cx="5140876" cy="586689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1730150" y="1969574"/>
            <a:ext cx="5100000" cy="1966321"/>
          </a:xfrm>
          <a:prstGeom prst="rect">
            <a:avLst/>
          </a:prstGeom>
          <a:effectLst>
            <a:outerShdw blurRad="167759" dir="5400000" algn="ctr" rotWithShape="0">
              <a:srgbClr val="000000">
                <a:alpha val="32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n w="38100">
                  <a:solidFill>
                    <a:schemeClr val="bg1"/>
                  </a:solidFill>
                </a:ln>
                <a:noFill/>
                <a:effectLst>
                  <a:outerShdw blurRad="178547" dir="2700000" sx="100012" sy="100012" algn="tl" rotWithShape="0">
                    <a:schemeClr val="bg1">
                      <a:alpha val="73580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MOVIE</a:t>
            </a:r>
            <a:br>
              <a:rPr lang="en-US" sz="6000" dirty="0">
                <a:ln w="38100">
                  <a:solidFill>
                    <a:schemeClr val="bg1"/>
                  </a:solidFill>
                </a:ln>
                <a:noFill/>
                <a:effectLst>
                  <a:outerShdw blurRad="178547" dir="2700000" sx="100012" sy="100012" algn="tl" rotWithShape="0">
                    <a:schemeClr val="bg1">
                      <a:alpha val="73580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lang="en-US" sz="6000" dirty="0">
                <a:ln w="38100">
                  <a:solidFill>
                    <a:schemeClr val="bg1"/>
                  </a:solidFill>
                </a:ln>
                <a:noFill/>
                <a:effectLst>
                  <a:outerShdw blurRad="178547" dir="2700000" sx="100012" sy="100012" algn="tl" rotWithShape="0">
                    <a:schemeClr val="bg1">
                      <a:alpha val="73580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JOY</a:t>
            </a:r>
            <a:endParaRPr sz="6000" dirty="0">
              <a:ln w="38100">
                <a:solidFill>
                  <a:schemeClr val="bg1"/>
                </a:solidFill>
              </a:ln>
              <a:noFill/>
              <a:effectLst>
                <a:outerShdw blurRad="178547" dir="2700000" sx="100012" sy="100012" algn="tl" rotWithShape="0">
                  <a:schemeClr val="bg1">
                    <a:alpha val="73580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1"/>
          </p:nvPr>
        </p:nvSpPr>
        <p:spPr>
          <a:xfrm>
            <a:off x="6732275" y="3105894"/>
            <a:ext cx="163113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SSAFY </a:t>
            </a:r>
            <a:r>
              <a:rPr lang="ko-KR" altLang="en-US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서울 </a:t>
            </a:r>
            <a:r>
              <a:rPr lang="en-US" altLang="ko-KR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3</a:t>
            </a:r>
            <a:r>
              <a:rPr lang="ko-KR" altLang="en-US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반</a:t>
            </a:r>
            <a:endParaRPr lang="en-US" altLang="ko-KR" dirty="0">
              <a:solidFill>
                <a:srgbClr val="3AFCF2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밤샜조</a:t>
            </a:r>
            <a:r>
              <a:rPr lang="en-US" altLang="ko-KR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(5</a:t>
            </a:r>
            <a:r>
              <a:rPr lang="ko-KR" altLang="en-US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조</a:t>
            </a:r>
            <a:r>
              <a:rPr lang="en-US" altLang="ko-KR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이동준 </a:t>
            </a:r>
            <a:r>
              <a:rPr lang="ko-KR" altLang="en-US" dirty="0" err="1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조혜림</a:t>
            </a:r>
            <a:endParaRPr lang="en-US" altLang="ko-KR" dirty="0">
              <a:solidFill>
                <a:srgbClr val="3AFCF2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33670">
            <a:off x="8676850" y="34787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8522" y="1794150"/>
            <a:ext cx="1326459" cy="1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Google Shape;614;p52"/>
          <p:cNvCxnSpPr/>
          <p:nvPr/>
        </p:nvCxnSpPr>
        <p:spPr>
          <a:xfrm>
            <a:off x="1974900" y="475050"/>
            <a:ext cx="2096700" cy="4193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6" name="Google Shape;61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889" y="553180"/>
            <a:ext cx="4731302" cy="12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2"/>
          <p:cNvSpPr txBox="1">
            <a:spLocks noGrp="1"/>
          </p:cNvSpPr>
          <p:nvPr>
            <p:ph type="ctrTitle" idx="4294967295"/>
          </p:nvPr>
        </p:nvSpPr>
        <p:spPr>
          <a:xfrm>
            <a:off x="3077573" y="641763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INFO</a:t>
            </a:r>
            <a:endParaRPr sz="14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619" name="Google Shape;61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0075" y="1901987"/>
            <a:ext cx="4731302" cy="12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2"/>
          <p:cNvSpPr txBox="1">
            <a:spLocks noGrp="1"/>
          </p:cNvSpPr>
          <p:nvPr>
            <p:ph type="ctrTitle" idx="4294967295"/>
          </p:nvPr>
        </p:nvSpPr>
        <p:spPr>
          <a:xfrm>
            <a:off x="3601410" y="1995446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LIKE BUTTON</a:t>
            </a:r>
            <a:endParaRPr sz="14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622" name="Google Shape;62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6425" y="3242743"/>
            <a:ext cx="4731302" cy="12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2"/>
          <p:cNvSpPr txBox="1">
            <a:spLocks noGrp="1"/>
          </p:cNvSpPr>
          <p:nvPr>
            <p:ph type="ctrTitle" idx="4294967295"/>
          </p:nvPr>
        </p:nvSpPr>
        <p:spPr>
          <a:xfrm>
            <a:off x="4328740" y="3338290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REVIEW</a:t>
            </a:r>
            <a:endParaRPr sz="14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grpSp>
        <p:nvGrpSpPr>
          <p:cNvPr id="626" name="Google Shape;626;p52"/>
          <p:cNvGrpSpPr/>
          <p:nvPr/>
        </p:nvGrpSpPr>
        <p:grpSpPr>
          <a:xfrm>
            <a:off x="2813019" y="2342552"/>
            <a:ext cx="321145" cy="390782"/>
            <a:chOff x="871254" y="3360146"/>
            <a:chExt cx="285183" cy="347023"/>
          </a:xfrm>
        </p:grpSpPr>
        <p:sp>
          <p:nvSpPr>
            <p:cNvPr id="627" name="Google Shape;627;p52"/>
            <p:cNvSpPr/>
            <p:nvPr/>
          </p:nvSpPr>
          <p:spPr>
            <a:xfrm>
              <a:off x="871254" y="3360146"/>
              <a:ext cx="135052" cy="164863"/>
            </a:xfrm>
            <a:custGeom>
              <a:avLst/>
              <a:gdLst/>
              <a:ahLst/>
              <a:cxnLst/>
              <a:rect l="l" t="t" r="r" b="b"/>
              <a:pathLst>
                <a:path w="4263" h="5204" extrusionOk="0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628" name="Google Shape;628;p52"/>
            <p:cNvSpPr/>
            <p:nvPr/>
          </p:nvSpPr>
          <p:spPr>
            <a:xfrm>
              <a:off x="876132" y="3360146"/>
              <a:ext cx="280305" cy="347023"/>
            </a:xfrm>
            <a:custGeom>
              <a:avLst/>
              <a:gdLst/>
              <a:ahLst/>
              <a:cxnLst/>
              <a:rect l="l" t="t" r="r" b="b"/>
              <a:pathLst>
                <a:path w="8848" h="10954" extrusionOk="0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950073" y="3450656"/>
              <a:ext cx="792" cy="1172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630" name="Google Shape;630;p52"/>
            <p:cNvSpPr/>
            <p:nvPr/>
          </p:nvSpPr>
          <p:spPr>
            <a:xfrm>
              <a:off x="923304" y="3434784"/>
              <a:ext cx="178042" cy="156594"/>
            </a:xfrm>
            <a:custGeom>
              <a:avLst/>
              <a:gdLst/>
              <a:ahLst/>
              <a:cxnLst/>
              <a:rect l="l" t="t" r="r" b="b"/>
              <a:pathLst>
                <a:path w="5620" h="4943" extrusionOk="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</p:grpSp>
      <p:sp>
        <p:nvSpPr>
          <p:cNvPr id="31" name="Google Shape;234;p39">
            <a:extLst>
              <a:ext uri="{FF2B5EF4-FFF2-40B4-BE49-F238E27FC236}">
                <a16:creationId xmlns:a16="http://schemas.microsoft.com/office/drawing/2014/main" id="{2101E3DC-1DE1-4531-98FB-AD91C07CDB5C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grpSp>
        <p:nvGrpSpPr>
          <p:cNvPr id="32" name="Google Shape;12635;p84">
            <a:extLst>
              <a:ext uri="{FF2B5EF4-FFF2-40B4-BE49-F238E27FC236}">
                <a16:creationId xmlns:a16="http://schemas.microsoft.com/office/drawing/2014/main" id="{FD9AC0CA-902C-D0E0-2202-A540C56E6BF2}"/>
              </a:ext>
            </a:extLst>
          </p:cNvPr>
          <p:cNvGrpSpPr/>
          <p:nvPr/>
        </p:nvGrpSpPr>
        <p:grpSpPr>
          <a:xfrm>
            <a:off x="2203599" y="998188"/>
            <a:ext cx="383877" cy="383912"/>
            <a:chOff x="5549861" y="3817349"/>
            <a:chExt cx="345642" cy="345674"/>
          </a:xfrm>
          <a:solidFill>
            <a:schemeClr val="bg1"/>
          </a:solidFill>
        </p:grpSpPr>
        <p:sp>
          <p:nvSpPr>
            <p:cNvPr id="33" name="Google Shape;12636;p84">
              <a:extLst>
                <a:ext uri="{FF2B5EF4-FFF2-40B4-BE49-F238E27FC236}">
                  <a16:creationId xmlns:a16="http://schemas.microsoft.com/office/drawing/2014/main" id="{82CCE590-6175-FC32-1D2E-3E5F53786DD8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34" name="Google Shape;12637;p84">
              <a:extLst>
                <a:ext uri="{FF2B5EF4-FFF2-40B4-BE49-F238E27FC236}">
                  <a16:creationId xmlns:a16="http://schemas.microsoft.com/office/drawing/2014/main" id="{C3A5680B-D091-F279-C883-4DE188448CFB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35" name="Google Shape;12638;p84">
              <a:extLst>
                <a:ext uri="{FF2B5EF4-FFF2-40B4-BE49-F238E27FC236}">
                  <a16:creationId xmlns:a16="http://schemas.microsoft.com/office/drawing/2014/main" id="{E85EB591-3F80-2F53-1D5B-E176364227D6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</p:grpSp>
      <p:grpSp>
        <p:nvGrpSpPr>
          <p:cNvPr id="36" name="Google Shape;9638;p78">
            <a:extLst>
              <a:ext uri="{FF2B5EF4-FFF2-40B4-BE49-F238E27FC236}">
                <a16:creationId xmlns:a16="http://schemas.microsoft.com/office/drawing/2014/main" id="{FA7E6C5B-D013-BD3E-A392-3CFE25857F5D}"/>
              </a:ext>
            </a:extLst>
          </p:cNvPr>
          <p:cNvGrpSpPr/>
          <p:nvPr/>
        </p:nvGrpSpPr>
        <p:grpSpPr>
          <a:xfrm>
            <a:off x="3478519" y="3720564"/>
            <a:ext cx="380012" cy="351274"/>
            <a:chOff x="7384751" y="4147984"/>
            <a:chExt cx="380012" cy="351274"/>
          </a:xfrm>
          <a:solidFill>
            <a:schemeClr val="bg1"/>
          </a:solidFill>
        </p:grpSpPr>
        <p:sp>
          <p:nvSpPr>
            <p:cNvPr id="37" name="Google Shape;9639;p78">
              <a:extLst>
                <a:ext uri="{FF2B5EF4-FFF2-40B4-BE49-F238E27FC236}">
                  <a16:creationId xmlns:a16="http://schemas.microsoft.com/office/drawing/2014/main" id="{8E22A537-30E7-DFD0-750A-F048DA9279F6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38" name="Google Shape;9640;p78">
              <a:extLst>
                <a:ext uri="{FF2B5EF4-FFF2-40B4-BE49-F238E27FC236}">
                  <a16:creationId xmlns:a16="http://schemas.microsoft.com/office/drawing/2014/main" id="{4C667222-E14A-72CF-4893-AE36C66D502F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39" name="Google Shape;9641;p78">
              <a:extLst>
                <a:ext uri="{FF2B5EF4-FFF2-40B4-BE49-F238E27FC236}">
                  <a16:creationId xmlns:a16="http://schemas.microsoft.com/office/drawing/2014/main" id="{739332C6-E85B-7472-16D1-C4DF154E10DD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40" name="Google Shape;9642;p78">
              <a:extLst>
                <a:ext uri="{FF2B5EF4-FFF2-40B4-BE49-F238E27FC236}">
                  <a16:creationId xmlns:a16="http://schemas.microsoft.com/office/drawing/2014/main" id="{1870F29A-3C91-95CD-9756-44F96A451D79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41" name="Google Shape;9643;p78">
              <a:extLst>
                <a:ext uri="{FF2B5EF4-FFF2-40B4-BE49-F238E27FC236}">
                  <a16:creationId xmlns:a16="http://schemas.microsoft.com/office/drawing/2014/main" id="{B9578FC6-1285-48D9-E00D-4800AD7177B0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19F516A-0CDC-FB75-7C8C-214796BB90C0}"/>
              </a:ext>
            </a:extLst>
          </p:cNvPr>
          <p:cNvSpPr txBox="1"/>
          <p:nvPr/>
        </p:nvSpPr>
        <p:spPr>
          <a:xfrm>
            <a:off x="2895476" y="106637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영화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트레일러 재생</a:t>
            </a:r>
            <a:endParaRPr kumimoji="1" lang="en-US" altLang="ko-KR" dirty="0">
              <a:solidFill>
                <a:schemeClr val="accent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영화 제목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줄거리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TMDB 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평점 출력</a:t>
            </a:r>
            <a:endParaRPr kumimoji="1" lang="ko-Kore-KR" altLang="en-US" dirty="0">
              <a:solidFill>
                <a:schemeClr val="accent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0958E-EB00-C659-9BE6-21C7A0E1A412}"/>
              </a:ext>
            </a:extLst>
          </p:cNvPr>
          <p:cNvSpPr txBox="1"/>
          <p:nvPr/>
        </p:nvSpPr>
        <p:spPr>
          <a:xfrm>
            <a:off x="3417844" y="2402206"/>
            <a:ext cx="3150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버튼의 상태에 따라 </a:t>
            </a:r>
            <a:endParaRPr kumimoji="1" lang="en-US" altLang="ko-KR" dirty="0">
              <a:solidFill>
                <a:schemeClr val="accent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비활성화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관심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추천 제외 상태로 전환 </a:t>
            </a:r>
            <a:endParaRPr kumimoji="1" lang="ko-Kore-KR" altLang="en-US" dirty="0">
              <a:solidFill>
                <a:schemeClr val="accent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344D0-EC7A-C2AA-ADF0-37924BD918AE}"/>
              </a:ext>
            </a:extLst>
          </p:cNvPr>
          <p:cNvSpPr txBox="1"/>
          <p:nvPr/>
        </p:nvSpPr>
        <p:spPr>
          <a:xfrm>
            <a:off x="4099926" y="3761317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별점과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리뷰 내용 작성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수정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삭제 </a:t>
            </a:r>
            <a:r>
              <a:rPr kumimoji="1" lang="en-US" altLang="ko-KR" sz="1050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(</a:t>
            </a:r>
            <a:r>
              <a:rPr kumimoji="1" lang="ko-KR" altLang="en-US" sz="1050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음성인식 활용</a:t>
            </a:r>
            <a:r>
              <a:rPr kumimoji="1" lang="en-US" altLang="ko-KR" sz="1050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)</a:t>
            </a:r>
          </a:p>
          <a:p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타 유저의 리뷰 확인</a:t>
            </a:r>
            <a:endParaRPr kumimoji="1" lang="ko-Kore-KR" altLang="en-US" dirty="0">
              <a:solidFill>
                <a:schemeClr val="accent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45" name="Google Shape;175;p34">
            <a:extLst>
              <a:ext uri="{FF2B5EF4-FFF2-40B4-BE49-F238E27FC236}">
                <a16:creationId xmlns:a16="http://schemas.microsoft.com/office/drawing/2014/main" id="{E7D91880-6D4A-708C-F39E-9061923DC9B7}"/>
              </a:ext>
            </a:extLst>
          </p:cNvPr>
          <p:cNvSpPr txBox="1">
            <a:spLocks/>
          </p:cNvSpPr>
          <p:nvPr/>
        </p:nvSpPr>
        <p:spPr>
          <a:xfrm flipH="1">
            <a:off x="350907" y="434426"/>
            <a:ext cx="2877811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FEATURES</a:t>
            </a: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-detail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66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ctrTitle"/>
          </p:nvPr>
        </p:nvSpPr>
        <p:spPr>
          <a:xfrm>
            <a:off x="3149100" y="4037384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</a:t>
            </a:r>
            <a:br>
              <a:rPr lang="en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lang="en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THE PAGE</a:t>
            </a:r>
            <a:endParaRPr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760" name="Google Shape;760;p5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494150" y="-596000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6"/>
          <p:cNvPicPr preferRelativeResize="0"/>
          <p:nvPr/>
        </p:nvPicPr>
        <p:blipFill rotWithShape="1">
          <a:blip r:embed="rId4">
            <a:alphaModFix/>
          </a:blip>
          <a:srcRect t="6747" b="6747"/>
          <a:stretch/>
        </p:blipFill>
        <p:spPr>
          <a:xfrm>
            <a:off x="4094000" y="-625975"/>
            <a:ext cx="3588675" cy="3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664560A-1F6E-2ED5-9B1E-E5BD4CD9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87" y="806655"/>
            <a:ext cx="5597358" cy="3672192"/>
          </a:xfrm>
          <a:prstGeom prst="rect">
            <a:avLst/>
          </a:prstGeom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-start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5" name="Google Shape;281;p41">
            <a:extLst>
              <a:ext uri="{FF2B5EF4-FFF2-40B4-BE49-F238E27FC236}">
                <a16:creationId xmlns:a16="http://schemas.microsoft.com/office/drawing/2014/main" id="{61A713F4-2D15-F0DC-3C4B-3E61ACE69B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675" y="481487"/>
            <a:ext cx="6488982" cy="43953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7E2435C-FE44-FD66-7C21-611D62CBB91F}"/>
              </a:ext>
            </a:extLst>
          </p:cNvPr>
          <p:cNvGrpSpPr/>
          <p:nvPr/>
        </p:nvGrpSpPr>
        <p:grpSpPr>
          <a:xfrm rot="1012752">
            <a:off x="6991677" y="955479"/>
            <a:ext cx="2165858" cy="3914937"/>
            <a:chOff x="6613240" y="827371"/>
            <a:chExt cx="1839300" cy="34887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028F5D-9706-0F34-0E8D-FFEBFDE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3900" y="1470644"/>
              <a:ext cx="1201344" cy="17589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54C4C9-4786-9AEA-0D51-B1B6426CC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0536" y="2422303"/>
              <a:ext cx="1204708" cy="1289913"/>
            </a:xfrm>
            <a:prstGeom prst="rect">
              <a:avLst/>
            </a:prstGeom>
          </p:spPr>
        </p:pic>
        <p:pic>
          <p:nvPicPr>
            <p:cNvPr id="11" name="Google Shape;824;p62">
              <a:extLst>
                <a:ext uri="{FF2B5EF4-FFF2-40B4-BE49-F238E27FC236}">
                  <a16:creationId xmlns:a16="http://schemas.microsoft.com/office/drawing/2014/main" id="{7E33AAE7-1CF6-C34A-6F25-8DD4090EC15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13240" y="827371"/>
              <a:ext cx="1839300" cy="34887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-home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Google Shape;281;p41">
            <a:extLst>
              <a:ext uri="{FF2B5EF4-FFF2-40B4-BE49-F238E27FC236}">
                <a16:creationId xmlns:a16="http://schemas.microsoft.com/office/drawing/2014/main" id="{561D41C4-AFB8-58F2-74FA-AD3C64F258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674" y="481487"/>
            <a:ext cx="7629325" cy="43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F3FE86-2DA2-9AEE-55BF-DA357C27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34" y="887167"/>
            <a:ext cx="6753943" cy="358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1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384" y="498768"/>
            <a:ext cx="6268056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-genre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BF4A57-EF52-7211-3368-9BE5040CB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04" y="879435"/>
            <a:ext cx="5382016" cy="361636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C038B79-4909-A1EF-76D8-DF20434306A7}"/>
              </a:ext>
            </a:extLst>
          </p:cNvPr>
          <p:cNvGrpSpPr/>
          <p:nvPr/>
        </p:nvGrpSpPr>
        <p:grpSpPr>
          <a:xfrm rot="707150">
            <a:off x="7223785" y="988826"/>
            <a:ext cx="1839300" cy="3488757"/>
            <a:chOff x="7660664" y="827371"/>
            <a:chExt cx="1839300" cy="3488757"/>
          </a:xfrm>
        </p:grpSpPr>
        <p:pic>
          <p:nvPicPr>
            <p:cNvPr id="10" name="Google Shape;824;p62">
              <a:extLst>
                <a:ext uri="{FF2B5EF4-FFF2-40B4-BE49-F238E27FC236}">
                  <a16:creationId xmlns:a16="http://schemas.microsoft.com/office/drawing/2014/main" id="{CB0A5612-02F0-326E-D614-E8865AAF4D2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60664" y="827371"/>
              <a:ext cx="1839300" cy="3488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BA97A0-AB14-1BF2-AC44-91AAFF226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2013" y="1389894"/>
              <a:ext cx="1276602" cy="2363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60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384" y="498768"/>
            <a:ext cx="7464286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5768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-release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9C0553-8A5A-E2F8-959C-1B6D6C70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459" y="879434"/>
            <a:ext cx="6592135" cy="35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3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-search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8E98F-3192-0FB9-93D7-463B6447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60" y="773209"/>
            <a:ext cx="5625824" cy="3871523"/>
          </a:xfrm>
          <a:prstGeom prst="rect">
            <a:avLst/>
          </a:prstGeom>
        </p:spPr>
      </p:pic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384" y="498768"/>
            <a:ext cx="6384088" cy="4395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96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384" y="498768"/>
            <a:ext cx="7167216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-detail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D476F4-3913-728B-83E7-92CDF886E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544" y="904404"/>
            <a:ext cx="6255775" cy="35710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4F839A-B698-BC53-75D5-7C2A47118AE6}"/>
              </a:ext>
            </a:extLst>
          </p:cNvPr>
          <p:cNvGrpSpPr/>
          <p:nvPr/>
        </p:nvGrpSpPr>
        <p:grpSpPr>
          <a:xfrm rot="621928">
            <a:off x="7355669" y="1150300"/>
            <a:ext cx="1839300" cy="3488757"/>
            <a:chOff x="3114064" y="827371"/>
            <a:chExt cx="1839300" cy="3488757"/>
          </a:xfrm>
        </p:grpSpPr>
        <p:pic>
          <p:nvPicPr>
            <p:cNvPr id="12" name="Google Shape;824;p62">
              <a:extLst>
                <a:ext uri="{FF2B5EF4-FFF2-40B4-BE49-F238E27FC236}">
                  <a16:creationId xmlns:a16="http://schemas.microsoft.com/office/drawing/2014/main" id="{2F594676-A830-5517-939C-82A41B7F6D0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4064" y="827371"/>
              <a:ext cx="1839300" cy="3488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99B1834-F60C-D49E-F740-2ACB0162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7149" y="1447800"/>
              <a:ext cx="1296083" cy="227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683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81;p41">
            <a:extLst>
              <a:ext uri="{FF2B5EF4-FFF2-40B4-BE49-F238E27FC236}">
                <a16:creationId xmlns:a16="http://schemas.microsoft.com/office/drawing/2014/main" id="{87BF97DC-F32D-075A-AB57-8C09798201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899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en-US" altLang="ko-KR" sz="2400" dirty="0" err="1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mypage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2467D9-8EDA-50CD-5DE1-3363459F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153" y="920074"/>
            <a:ext cx="2404931" cy="3567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049577-08AA-7585-E45B-6E9D49736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899" y="920074"/>
            <a:ext cx="2399797" cy="35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8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81;p41">
            <a:extLst>
              <a:ext uri="{FF2B5EF4-FFF2-40B4-BE49-F238E27FC236}">
                <a16:creationId xmlns:a16="http://schemas.microsoft.com/office/drawing/2014/main" id="{87BF97DC-F32D-075A-AB57-8C09798201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899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en-US" altLang="ko-KR" sz="2400" dirty="0" err="1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mypage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1F696-2925-CA72-46FB-C4DF9CCF2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685" y="876623"/>
            <a:ext cx="2413315" cy="36853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EC47E9-4C40-B0A0-A3CB-E2E82962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968" y="904404"/>
            <a:ext cx="2429872" cy="36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4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61345" y="1526715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t="4636" b="4636"/>
          <a:stretch/>
        </p:blipFill>
        <p:spPr>
          <a:xfrm>
            <a:off x="2161412" y="1468692"/>
            <a:ext cx="966061" cy="1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 flipH="1">
            <a:off x="1377662" y="2696431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INTRO</a:t>
            </a:r>
            <a:endParaRPr b="1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"/>
          </p:nvPr>
        </p:nvSpPr>
        <p:spPr>
          <a:xfrm flipH="1">
            <a:off x="1433064" y="3134556"/>
            <a:ext cx="2114136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Themes &amp; Concepts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Role Distribution</a:t>
            </a: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 idx="3"/>
          </p:nvPr>
        </p:nvSpPr>
        <p:spPr>
          <a:xfrm flipH="1">
            <a:off x="3844203" y="281966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ABOUT MOVIE JOY</a:t>
            </a:r>
            <a:endParaRPr b="1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4"/>
          </p:nvPr>
        </p:nvSpPr>
        <p:spPr>
          <a:xfrm flipH="1">
            <a:off x="3844203" y="3313469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ERD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Features</a:t>
            </a: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92" name="Google Shape;192;p35"/>
          <p:cNvSpPr txBox="1">
            <a:spLocks noGrp="1"/>
          </p:cNvSpPr>
          <p:nvPr>
            <p:ph type="ctrTitle" idx="6"/>
          </p:nvPr>
        </p:nvSpPr>
        <p:spPr>
          <a:xfrm flipH="1">
            <a:off x="6629358" y="284068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SHOW </a:t>
            </a:r>
            <a:br>
              <a:rPr lang="en-US" altLang="ko-KR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altLang="ko-KR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THE PAGE</a:t>
            </a:r>
            <a:endParaRPr b="1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subTitle" idx="7"/>
          </p:nvPr>
        </p:nvSpPr>
        <p:spPr>
          <a:xfrm flipH="1">
            <a:off x="6678637" y="3313469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3695082" y="1496858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4452777" y="1465886"/>
            <a:ext cx="1087326" cy="11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6433678" y="1499584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6">
            <a:alphaModFix/>
          </a:blip>
          <a:srcRect t="6747" b="6747"/>
          <a:stretch/>
        </p:blipFill>
        <p:spPr>
          <a:xfrm>
            <a:off x="7236121" y="1488030"/>
            <a:ext cx="1087361" cy="117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81;p41">
            <a:extLst>
              <a:ext uri="{FF2B5EF4-FFF2-40B4-BE49-F238E27FC236}">
                <a16:creationId xmlns:a16="http://schemas.microsoft.com/office/drawing/2014/main" id="{87BF97DC-F32D-075A-AB57-8C09798201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899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en-US" altLang="ko-KR" sz="2400" dirty="0" err="1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mypage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202283-0195-F54C-2AD6-BB76FFFC6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416" y="879434"/>
            <a:ext cx="2433778" cy="368257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BC0F13-E8F1-9D4D-74B9-0D097A329E92}"/>
              </a:ext>
            </a:extLst>
          </p:cNvPr>
          <p:cNvGrpSpPr/>
          <p:nvPr/>
        </p:nvGrpSpPr>
        <p:grpSpPr>
          <a:xfrm>
            <a:off x="5301730" y="921521"/>
            <a:ext cx="2433778" cy="3682571"/>
            <a:chOff x="5301730" y="921521"/>
            <a:chExt cx="2433778" cy="368257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D049872-F807-C1F3-2DD0-3E482CD57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1730" y="921521"/>
              <a:ext cx="2433778" cy="368257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E745850-1256-AC2B-3DDE-80ABA248E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297" y="1833814"/>
              <a:ext cx="1428463" cy="185798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7B091C6-0CC8-80B3-23A2-AAF23E6A8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029" y="4299887"/>
            <a:ext cx="2545303" cy="5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5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4"/>
          <p:cNvSpPr/>
          <p:nvPr/>
        </p:nvSpPr>
        <p:spPr>
          <a:xfrm>
            <a:off x="5515550" y="2465535"/>
            <a:ext cx="4105200" cy="1235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4"/>
          <p:cNvSpPr/>
          <p:nvPr/>
        </p:nvSpPr>
        <p:spPr>
          <a:xfrm>
            <a:off x="5515550" y="2465535"/>
            <a:ext cx="4105200" cy="123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4"/>
          <p:cNvSpPr txBox="1">
            <a:spLocks noGrp="1"/>
          </p:cNvSpPr>
          <p:nvPr>
            <p:ph type="title"/>
          </p:nvPr>
        </p:nvSpPr>
        <p:spPr>
          <a:xfrm>
            <a:off x="4768200" y="1135635"/>
            <a:ext cx="4045200" cy="1482300"/>
          </a:xfrm>
          <a:prstGeom prst="rect">
            <a:avLst/>
          </a:prstGeom>
          <a:effectLst>
            <a:outerShdw blurRad="62294" dir="5400000" algn="ctr" rotWithShape="0">
              <a:schemeClr val="bg1">
                <a:alpha val="78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25400">
                  <a:solidFill>
                    <a:schemeClr val="bg1"/>
                  </a:solidFill>
                </a:ln>
                <a:noFill/>
                <a:effectLst>
                  <a:outerShdw blurRad="180643" algn="l" rotWithShape="0">
                    <a:schemeClr val="bg1">
                      <a:alpha val="71000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THANKS!</a:t>
            </a:r>
            <a:endParaRPr dirty="0">
              <a:ln w="25400">
                <a:solidFill>
                  <a:schemeClr val="bg1"/>
                </a:solidFill>
              </a:ln>
              <a:noFill/>
              <a:effectLst>
                <a:outerShdw blurRad="180643" algn="l" rotWithShape="0">
                  <a:schemeClr val="bg1">
                    <a:alpha val="71000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5" name="Google Shape;875;p64"/>
          <p:cNvSpPr txBox="1">
            <a:spLocks noGrp="1"/>
          </p:cNvSpPr>
          <p:nvPr>
            <p:ph type="subTitle" idx="1"/>
          </p:nvPr>
        </p:nvSpPr>
        <p:spPr>
          <a:xfrm>
            <a:off x="5742751" y="2654180"/>
            <a:ext cx="2621400" cy="704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서울 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3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반 파이팅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~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한 학기 동안 수고하셨습니다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-</a:t>
            </a:r>
            <a:r>
              <a:rPr lang="ko-KR" altLang="en-US" sz="14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모토코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새벽반 일동</a:t>
            </a:r>
            <a:endParaRPr sz="14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876" name="Google Shape;876;p64"/>
          <p:cNvSpPr txBox="1"/>
          <p:nvPr/>
        </p:nvSpPr>
        <p:spPr>
          <a:xfrm>
            <a:off x="629121" y="4350140"/>
            <a:ext cx="3000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Please keep this slide for attribution.</a:t>
            </a:r>
            <a:endParaRPr sz="1000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77" name="Google Shape;8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99997">
            <a:off x="1244474" y="935343"/>
            <a:ext cx="2220026" cy="2660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93F36-D18A-E968-7AA4-4E811DAD9556}"/>
              </a:ext>
            </a:extLst>
          </p:cNvPr>
          <p:cNvSpPr txBox="1"/>
          <p:nvPr/>
        </p:nvSpPr>
        <p:spPr>
          <a:xfrm>
            <a:off x="6887599" y="3395045"/>
            <a:ext cx="273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accent1"/>
                </a:solidFill>
                <a:effectLst>
                  <a:outerShdw blurRad="186884" dir="5400000" algn="ctr" rotWithShape="0">
                    <a:schemeClr val="accent1">
                      <a:alpha val="89139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SSAFY SEOUL 3</a:t>
            </a:r>
            <a:endParaRPr kumimoji="1" lang="ko-Kore-KR" altLang="en-US" sz="2000" dirty="0">
              <a:solidFill>
                <a:schemeClr val="accent1"/>
              </a:solidFill>
              <a:effectLst>
                <a:outerShdw blurRad="186884" dir="5400000" algn="ctr" rotWithShape="0">
                  <a:schemeClr val="accent1">
                    <a:alpha val="89139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INTRO</a:t>
            </a:r>
            <a:endParaRPr sz="3600" b="1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617618" y="2778700"/>
            <a:ext cx="303998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buAutoNum type="arabicPeriod"/>
            </a:pPr>
            <a:r>
              <a:rPr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Themes &amp; Concepts</a:t>
            </a:r>
          </a:p>
          <a:p>
            <a:pPr marL="228600" lvl="0" indent="-228600">
              <a:buAutoNum type="arabicPeriod"/>
            </a:pPr>
            <a:r>
              <a:rPr lang="en-US" altLang="ko-Kore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Role Distribution</a:t>
            </a:r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0404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 rotWithShape="1">
          <a:blip r:embed="rId4">
            <a:alphaModFix/>
          </a:blip>
          <a:srcRect t="4661" b="4643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01" y="733425"/>
            <a:ext cx="5064099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104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effectLst>
                  <a:outerShdw blurRad="227055" dir="5400000" algn="ctr" rotWithShape="0">
                    <a:schemeClr val="bg1">
                      <a:alpha val="80000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MOVIE JOY</a:t>
            </a:r>
            <a:endParaRPr sz="3200" dirty="0">
              <a:effectLst>
                <a:outerShdw blurRad="227055" dir="5400000" algn="ctr" rotWithShape="0">
                  <a:schemeClr val="bg1">
                    <a:alpha val="80000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76" name="Google Shape;176;p34"/>
          <p:cNvSpPr txBox="1">
            <a:spLocks noGrp="1"/>
          </p:cNvSpPr>
          <p:nvPr>
            <p:ph type="subTitle" idx="1"/>
          </p:nvPr>
        </p:nvSpPr>
        <p:spPr>
          <a:xfrm flipH="1">
            <a:off x="3502200" y="2013401"/>
            <a:ext cx="4308300" cy="1286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TMDB API</a:t>
            </a:r>
            <a:r>
              <a:rPr lang="ko-KR" altLang="en-US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를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사용하여 영화 정보 실시간 업데이트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영화 리뷰 등록</a:t>
            </a:r>
            <a:r>
              <a:rPr lang="en-US" altLang="ko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/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수정</a:t>
            </a:r>
            <a:r>
              <a:rPr lang="en-US" altLang="ko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/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삭제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관심영화</a:t>
            </a:r>
            <a:r>
              <a:rPr lang="en-US" altLang="ko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추천 제외 영화 설정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유저 선호 장르와 유저 리뷰 기반의 영화 추천</a:t>
            </a:r>
            <a:endParaRPr b="1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296">
            <a:off x="611651" y="2303109"/>
            <a:ext cx="2594000" cy="267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175" y="667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-343280" y="2640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87265">
            <a:off x="928179" y="1830450"/>
            <a:ext cx="893400" cy="7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E3B47BAC-BD56-E5B5-0CD6-20AFE96CE8C2}"/>
              </a:ext>
            </a:extLst>
          </p:cNvPr>
          <p:cNvSpPr txBox="1">
            <a:spLocks/>
          </p:cNvSpPr>
          <p:nvPr/>
        </p:nvSpPr>
        <p:spPr>
          <a:xfrm flipH="1">
            <a:off x="453967" y="321405"/>
            <a:ext cx="4696102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THEMES &amp; CONCEPTS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  <a:endParaRPr dirty="0">
              <a:solidFill>
                <a:schemeClr val="lt1">
                  <a:alpha val="48000"/>
                </a:schemeClr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 flipH="1">
            <a:off x="4742716" y="885937"/>
            <a:ext cx="1855861" cy="577800"/>
          </a:xfrm>
          <a:prstGeom prst="rect">
            <a:avLst/>
          </a:prstGeom>
          <a:ln w="28575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n w="12700">
                  <a:solidFill>
                    <a:schemeClr val="bg1"/>
                  </a:solidFill>
                </a:ln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이동준</a:t>
            </a:r>
            <a:r>
              <a:rPr lang="en-US" altLang="ko-KR" b="1" dirty="0">
                <a:ln w="12700">
                  <a:solidFill>
                    <a:schemeClr val="bg1"/>
                  </a:solidFill>
                </a:ln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(Back)</a:t>
            </a:r>
            <a:endParaRPr b="1" dirty="0">
              <a:ln w="12700">
                <a:solidFill>
                  <a:schemeClr val="bg1"/>
                </a:solidFill>
              </a:ln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 flipH="1">
            <a:off x="3363310" y="1347398"/>
            <a:ext cx="3278992" cy="1930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ore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DB 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구축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Django 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서버 구현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AXIOS 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데이터 요청</a:t>
            </a: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38" name="Google Shape;238;p39"/>
          <p:cNvSpPr txBox="1">
            <a:spLocks noGrp="1"/>
          </p:cNvSpPr>
          <p:nvPr>
            <p:ph type="ctrTitle" idx="2"/>
          </p:nvPr>
        </p:nvSpPr>
        <p:spPr>
          <a:xfrm flipH="1">
            <a:off x="3677100" y="2601777"/>
            <a:ext cx="17898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n>
                  <a:solidFill>
                    <a:schemeClr val="bg1"/>
                  </a:solidFill>
                </a:ln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조혜림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(Front)</a:t>
            </a:r>
            <a:endParaRPr b="1" dirty="0">
              <a:ln>
                <a:solidFill>
                  <a:schemeClr val="bg1"/>
                </a:solidFill>
              </a:ln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3"/>
          </p:nvPr>
        </p:nvSpPr>
        <p:spPr>
          <a:xfrm flipH="1">
            <a:off x="3677150" y="3063240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화면 구성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디자인 총괄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Vue.js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전반</a:t>
            </a: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1516AD86-A83A-A552-DCA8-08B38E0778E7}"/>
              </a:ext>
            </a:extLst>
          </p:cNvPr>
          <p:cNvSpPr txBox="1">
            <a:spLocks/>
          </p:cNvSpPr>
          <p:nvPr/>
        </p:nvSpPr>
        <p:spPr>
          <a:xfrm flipH="1">
            <a:off x="485499" y="461343"/>
            <a:ext cx="2877811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ROLE DISTRIBUTION</a:t>
            </a:r>
          </a:p>
        </p:txBody>
      </p:sp>
      <p:grpSp>
        <p:nvGrpSpPr>
          <p:cNvPr id="10" name="Google Shape;12405;p83">
            <a:extLst>
              <a:ext uri="{FF2B5EF4-FFF2-40B4-BE49-F238E27FC236}">
                <a16:creationId xmlns:a16="http://schemas.microsoft.com/office/drawing/2014/main" id="{049B05DB-059D-44AD-A74E-CD41F0758E87}"/>
              </a:ext>
            </a:extLst>
          </p:cNvPr>
          <p:cNvGrpSpPr/>
          <p:nvPr/>
        </p:nvGrpSpPr>
        <p:grpSpPr>
          <a:xfrm rot="605735">
            <a:off x="6771729" y="790238"/>
            <a:ext cx="1597007" cy="1617772"/>
            <a:chOff x="1404013" y="2424754"/>
            <a:chExt cx="353600" cy="354944"/>
          </a:xfrm>
          <a:solidFill>
            <a:schemeClr val="bg1">
              <a:alpha val="82000"/>
            </a:schemeClr>
          </a:solidFill>
          <a:effectLst>
            <a:glow rad="35926">
              <a:schemeClr val="accent1">
                <a:alpha val="49760"/>
              </a:schemeClr>
            </a:glow>
            <a:outerShdw blurRad="88680" dir="2700000" sx="101820" sy="101820" algn="tl" rotWithShape="0">
              <a:schemeClr val="accent1">
                <a:alpha val="87000"/>
              </a:schemeClr>
            </a:outerShdw>
          </a:effectLst>
        </p:grpSpPr>
        <p:sp>
          <p:nvSpPr>
            <p:cNvPr id="11" name="Google Shape;12406;p83">
              <a:extLst>
                <a:ext uri="{FF2B5EF4-FFF2-40B4-BE49-F238E27FC236}">
                  <a16:creationId xmlns:a16="http://schemas.microsoft.com/office/drawing/2014/main" id="{817459CA-6A5E-FC3B-CEE8-C06A5348BB03}"/>
                </a:ext>
              </a:extLst>
            </p:cNvPr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sx="59000" sy="59000" algn="tl" rotWithShape="0">
                    <a:srgbClr val="C00000">
                      <a:alpha val="65888"/>
                    </a:srgbClr>
                  </a:outerShdw>
                </a:effectLst>
              </a:endParaRPr>
            </a:p>
          </p:txBody>
        </p:sp>
        <p:sp>
          <p:nvSpPr>
            <p:cNvPr id="12" name="Google Shape;12407;p83">
              <a:extLst>
                <a:ext uri="{FF2B5EF4-FFF2-40B4-BE49-F238E27FC236}">
                  <a16:creationId xmlns:a16="http://schemas.microsoft.com/office/drawing/2014/main" id="{0A8CB14B-F071-B23D-99C8-682A5A56610A}"/>
                </a:ext>
              </a:extLst>
            </p:cNvPr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sx="59000" sy="59000" algn="tl" rotWithShape="0">
                    <a:srgbClr val="C00000">
                      <a:alpha val="65888"/>
                    </a:srgbClr>
                  </a:outerShdw>
                </a:effectLst>
              </a:endParaRPr>
            </a:p>
          </p:txBody>
        </p:sp>
        <p:sp>
          <p:nvSpPr>
            <p:cNvPr id="13" name="Google Shape;12408;p83">
              <a:extLst>
                <a:ext uri="{FF2B5EF4-FFF2-40B4-BE49-F238E27FC236}">
                  <a16:creationId xmlns:a16="http://schemas.microsoft.com/office/drawing/2014/main" id="{9EA8EE07-51CB-BB76-5DA9-925724FE3074}"/>
                </a:ext>
              </a:extLst>
            </p:cNvPr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sx="59000" sy="59000" algn="tl" rotWithShape="0">
                    <a:srgbClr val="C00000">
                      <a:alpha val="65888"/>
                    </a:srgbClr>
                  </a:outerShdw>
                </a:effectLst>
              </a:endParaRPr>
            </a:p>
          </p:txBody>
        </p:sp>
        <p:sp>
          <p:nvSpPr>
            <p:cNvPr id="14" name="Google Shape;12409;p83">
              <a:extLst>
                <a:ext uri="{FF2B5EF4-FFF2-40B4-BE49-F238E27FC236}">
                  <a16:creationId xmlns:a16="http://schemas.microsoft.com/office/drawing/2014/main" id="{696A70F8-C8E2-29FC-5D8C-0C520AFF4E4A}"/>
                </a:ext>
              </a:extLst>
            </p:cNvPr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sx="59000" sy="59000" algn="tl" rotWithShape="0">
                    <a:srgbClr val="C00000">
                      <a:alpha val="65888"/>
                    </a:srgbClr>
                  </a:outerShdw>
                </a:effectLst>
              </a:endParaRPr>
            </a:p>
          </p:txBody>
        </p:sp>
        <p:sp>
          <p:nvSpPr>
            <p:cNvPr id="15" name="Google Shape;12410;p83">
              <a:extLst>
                <a:ext uri="{FF2B5EF4-FFF2-40B4-BE49-F238E27FC236}">
                  <a16:creationId xmlns:a16="http://schemas.microsoft.com/office/drawing/2014/main" id="{B60D3CDD-C3D4-9646-7230-A9C857F0EC5C}"/>
                </a:ext>
              </a:extLst>
            </p:cNvPr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sx="59000" sy="59000" algn="tl" rotWithShape="0">
                    <a:srgbClr val="C00000">
                      <a:alpha val="65888"/>
                    </a:srgbClr>
                  </a:outerShdw>
                </a:effectLst>
              </a:endParaRPr>
            </a:p>
          </p:txBody>
        </p:sp>
      </p:grpSp>
      <p:grpSp>
        <p:nvGrpSpPr>
          <p:cNvPr id="16" name="Google Shape;12337;p83">
            <a:extLst>
              <a:ext uri="{FF2B5EF4-FFF2-40B4-BE49-F238E27FC236}">
                <a16:creationId xmlns:a16="http://schemas.microsoft.com/office/drawing/2014/main" id="{79EF21A4-4801-4C08-2606-695FECF1A3CE}"/>
              </a:ext>
            </a:extLst>
          </p:cNvPr>
          <p:cNvGrpSpPr/>
          <p:nvPr/>
        </p:nvGrpSpPr>
        <p:grpSpPr>
          <a:xfrm rot="20945231">
            <a:off x="1889995" y="2543398"/>
            <a:ext cx="1468308" cy="1555924"/>
            <a:chOff x="2512749" y="1965042"/>
            <a:chExt cx="333024" cy="352896"/>
          </a:xfrm>
          <a:solidFill>
            <a:schemeClr val="bg1">
              <a:alpha val="89000"/>
            </a:schemeClr>
          </a:solidFill>
          <a:effectLst>
            <a:glow rad="48628">
              <a:schemeClr val="accent2">
                <a:alpha val="83000"/>
              </a:schemeClr>
            </a:glow>
            <a:outerShdw blurRad="108867" dir="2700000" algn="tl" rotWithShape="0">
              <a:schemeClr val="accent2">
                <a:alpha val="90935"/>
              </a:schemeClr>
            </a:outerShdw>
          </a:effectLst>
        </p:grpSpPr>
        <p:sp>
          <p:nvSpPr>
            <p:cNvPr id="17" name="Google Shape;12338;p83">
              <a:extLst>
                <a:ext uri="{FF2B5EF4-FFF2-40B4-BE49-F238E27FC236}">
                  <a16:creationId xmlns:a16="http://schemas.microsoft.com/office/drawing/2014/main" id="{7A81E005-E07C-A4A9-0F5B-1B4C399C0B20}"/>
                </a:ext>
              </a:extLst>
            </p:cNvPr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39;p83">
              <a:extLst>
                <a:ext uri="{FF2B5EF4-FFF2-40B4-BE49-F238E27FC236}">
                  <a16:creationId xmlns:a16="http://schemas.microsoft.com/office/drawing/2014/main" id="{9DF72827-67D8-85BB-2608-A4895F7D54E4}"/>
                </a:ext>
              </a:extLst>
            </p:cNvPr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40;p83">
              <a:extLst>
                <a:ext uri="{FF2B5EF4-FFF2-40B4-BE49-F238E27FC236}">
                  <a16:creationId xmlns:a16="http://schemas.microsoft.com/office/drawing/2014/main" id="{4DF18275-6AE4-8978-BBDE-980F545BCEAD}"/>
                </a:ext>
              </a:extLst>
            </p:cNvPr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41;p83">
              <a:extLst>
                <a:ext uri="{FF2B5EF4-FFF2-40B4-BE49-F238E27FC236}">
                  <a16:creationId xmlns:a16="http://schemas.microsoft.com/office/drawing/2014/main" id="{52403334-92BE-470E-4FC0-EF51A850B2DA}"/>
                </a:ext>
              </a:extLst>
            </p:cNvPr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42;p83">
              <a:extLst>
                <a:ext uri="{FF2B5EF4-FFF2-40B4-BE49-F238E27FC236}">
                  <a16:creationId xmlns:a16="http://schemas.microsoft.com/office/drawing/2014/main" id="{D838EE84-DBAC-DA1A-E2B0-8F53367B7468}"/>
                </a:ext>
              </a:extLst>
            </p:cNvPr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ABOUT</a:t>
            </a:r>
            <a:br>
              <a:rPr 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MOVIE JOY</a:t>
            </a:r>
            <a:endParaRPr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buAutoNum type="arabicPeriod"/>
            </a:pPr>
            <a:r>
              <a:rPr lang="en" altLang="ko-Kore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ERD</a:t>
            </a:r>
          </a:p>
          <a:p>
            <a:pPr marL="228600" lvl="0" indent="-228600">
              <a:buAutoNum type="arabicPeriod"/>
            </a:pPr>
            <a:r>
              <a:rPr lang="en" altLang="ko-Kore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Features</a:t>
            </a:r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-14795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 rotWithShape="1">
          <a:blip r:embed="rId4">
            <a:alphaModFix/>
          </a:blip>
          <a:srcRect t="6822" b="6822"/>
          <a:stretch/>
        </p:blipFill>
        <p:spPr>
          <a:xfrm>
            <a:off x="1100025" y="710275"/>
            <a:ext cx="3342575" cy="36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39">
            <a:extLst>
              <a:ext uri="{FF2B5EF4-FFF2-40B4-BE49-F238E27FC236}">
                <a16:creationId xmlns:a16="http://schemas.microsoft.com/office/drawing/2014/main" id="{20C439E8-7174-2182-4DCD-2667A2A4583B}"/>
              </a:ext>
            </a:extLst>
          </p:cNvPr>
          <p:cNvSpPr txBox="1">
            <a:spLocks/>
          </p:cNvSpPr>
          <p:nvPr/>
        </p:nvSpPr>
        <p:spPr>
          <a:xfrm rot="-5400000">
            <a:off x="-1170892" y="2409112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306457-E352-D182-4A8A-170EBC8D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57" y="496760"/>
            <a:ext cx="7456634" cy="4149783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C8A1F72-B46A-E087-ABC9-8E678B93C295}"/>
              </a:ext>
            </a:extLst>
          </p:cNvPr>
          <p:cNvSpPr/>
          <p:nvPr/>
        </p:nvSpPr>
        <p:spPr>
          <a:xfrm>
            <a:off x="4103661" y="3010367"/>
            <a:ext cx="2936108" cy="569237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F4C95A0-3D52-E12F-EA20-554FFF53F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022773" y="3010367"/>
            <a:ext cx="3097884" cy="569237"/>
          </a:xfrm>
          <a:noFill/>
        </p:spPr>
        <p:txBody>
          <a:bodyPr/>
          <a:lstStyle/>
          <a:p>
            <a:r>
              <a:rPr lang="en-US" altLang="ko-Kore-KR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TMBD API</a:t>
            </a:r>
            <a:r>
              <a:rPr lang="ko-KR" altLang="en-US" sz="1200" dirty="0" err="1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통해 영화 정보 호출 </a:t>
            </a:r>
            <a:endParaRPr lang="en-US" altLang="ko-KR" sz="1200" dirty="0">
              <a:solidFill>
                <a:schemeClr val="tx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=&gt;</a:t>
            </a:r>
            <a:r>
              <a:rPr lang="ko-KR" altLang="en-US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Detail</a:t>
            </a:r>
            <a:r>
              <a:rPr lang="ko-KR" altLang="en-US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Page</a:t>
            </a:r>
            <a:r>
              <a:rPr lang="ko-KR" altLang="en-US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로 넘어갈 때 </a:t>
            </a:r>
            <a:r>
              <a:rPr lang="en-US" altLang="ko-KR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에 저장</a:t>
            </a:r>
            <a:endParaRPr lang="ko-Kore-KR" altLang="en-US" sz="1200" dirty="0">
              <a:solidFill>
                <a:schemeClr val="tx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33" y="91308"/>
            <a:ext cx="8313683" cy="49608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5;p34">
            <a:extLst>
              <a:ext uri="{FF2B5EF4-FFF2-40B4-BE49-F238E27FC236}">
                <a16:creationId xmlns:a16="http://schemas.microsoft.com/office/drawing/2014/main" id="{6C5896FC-AD02-CCFB-1721-4CC7BEBA2F12}"/>
              </a:ext>
            </a:extLst>
          </p:cNvPr>
          <p:cNvSpPr txBox="1">
            <a:spLocks/>
          </p:cNvSpPr>
          <p:nvPr/>
        </p:nvSpPr>
        <p:spPr>
          <a:xfrm flipH="1">
            <a:off x="474988" y="274256"/>
            <a:ext cx="2877811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ERD</a:t>
            </a:r>
            <a:endParaRPr lang="en" sz="24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02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/>
          <p:nvPr/>
        </p:nvSpPr>
        <p:spPr>
          <a:xfrm>
            <a:off x="2228192" y="594384"/>
            <a:ext cx="4279247" cy="167004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8"/>
          <p:cNvSpPr/>
          <p:nvPr/>
        </p:nvSpPr>
        <p:spPr>
          <a:xfrm>
            <a:off x="2228192" y="594384"/>
            <a:ext cx="4279247" cy="167004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18;p48">
            <a:extLst>
              <a:ext uri="{FF2B5EF4-FFF2-40B4-BE49-F238E27FC236}">
                <a16:creationId xmlns:a16="http://schemas.microsoft.com/office/drawing/2014/main" id="{A2336A27-B243-9797-FC02-8F5B6561D594}"/>
              </a:ext>
            </a:extLst>
          </p:cNvPr>
          <p:cNvSpPr/>
          <p:nvPr/>
        </p:nvSpPr>
        <p:spPr>
          <a:xfrm>
            <a:off x="4093778" y="2733205"/>
            <a:ext cx="4279247" cy="167004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21;p48">
            <a:extLst>
              <a:ext uri="{FF2B5EF4-FFF2-40B4-BE49-F238E27FC236}">
                <a16:creationId xmlns:a16="http://schemas.microsoft.com/office/drawing/2014/main" id="{737F500B-8D4E-E9E7-B5F2-643920AD1DAC}"/>
              </a:ext>
            </a:extLst>
          </p:cNvPr>
          <p:cNvSpPr/>
          <p:nvPr/>
        </p:nvSpPr>
        <p:spPr>
          <a:xfrm>
            <a:off x="4093777" y="2733205"/>
            <a:ext cx="4279247" cy="167004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CB647-C2F4-6310-009A-0A9701B6275A}"/>
              </a:ext>
            </a:extLst>
          </p:cNvPr>
          <p:cNvSpPr txBox="1"/>
          <p:nvPr/>
        </p:nvSpPr>
        <p:spPr>
          <a:xfrm>
            <a:off x="6686115" y="890797"/>
            <a:ext cx="2106978" cy="1077218"/>
          </a:xfrm>
          <a:prstGeom prst="rect">
            <a:avLst/>
          </a:prstGeom>
          <a:noFill/>
          <a:effectLst>
            <a:outerShdw blurRad="50800" dir="5400000" algn="ctr" rotWithShape="0">
              <a:schemeClr val="accent1">
                <a:alpha val="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1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Start</a:t>
            </a:r>
          </a:p>
          <a:p>
            <a:r>
              <a:rPr kumimoji="1" lang="en-US" altLang="ko-Kore-KR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1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kumimoji="1" lang="ko-KR" altLang="en-US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1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   </a:t>
            </a:r>
            <a:r>
              <a:rPr kumimoji="1" lang="en-US" altLang="ko-Kore-KR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1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0E503-348C-A3AB-171F-8B2E72C954A2}"/>
              </a:ext>
            </a:extLst>
          </p:cNvPr>
          <p:cNvSpPr txBox="1"/>
          <p:nvPr/>
        </p:nvSpPr>
        <p:spPr>
          <a:xfrm>
            <a:off x="2406868" y="879434"/>
            <a:ext cx="3804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1. Login</a:t>
            </a:r>
          </a:p>
          <a:p>
            <a:r>
              <a:rPr kumimoji="1" lang="en-US" altLang="ko-Kore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   -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카카오 로그인 추가</a:t>
            </a:r>
            <a:endParaRPr kumimoji="1" lang="en-US" altLang="ko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endParaRPr kumimoji="1" lang="en-US" altLang="ko-Kore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en-US" altLang="ko-Kore-KR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2. Signup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   </a:t>
            </a:r>
            <a:r>
              <a:rPr kumimoji="1" lang="en-US" altLang="ko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유저 선호장르 정보 수집</a:t>
            </a:r>
            <a:endParaRPr kumimoji="1" lang="en-US" altLang="ko-Kore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3C2C99-7060-DE11-E792-12D92B3D3BF2}"/>
              </a:ext>
            </a:extLst>
          </p:cNvPr>
          <p:cNvSpPr txBox="1"/>
          <p:nvPr/>
        </p:nvSpPr>
        <p:spPr>
          <a:xfrm>
            <a:off x="2260837" y="3029619"/>
            <a:ext cx="2106978" cy="1077218"/>
          </a:xfrm>
          <a:prstGeom prst="rect">
            <a:avLst/>
          </a:prstGeom>
          <a:noFill/>
          <a:effectLst>
            <a:outerShdw blurRad="50800" dir="5400000" algn="ctr" rotWithShape="0">
              <a:schemeClr val="accent2">
                <a:alpha val="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2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My</a:t>
            </a:r>
          </a:p>
          <a:p>
            <a:r>
              <a:rPr kumimoji="1" lang="en-US" altLang="ko-Kore-KR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2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 Page</a:t>
            </a:r>
          </a:p>
        </p:txBody>
      </p:sp>
      <p:sp>
        <p:nvSpPr>
          <p:cNvPr id="18" name="Google Shape;175;p34">
            <a:extLst>
              <a:ext uri="{FF2B5EF4-FFF2-40B4-BE49-F238E27FC236}">
                <a16:creationId xmlns:a16="http://schemas.microsoft.com/office/drawing/2014/main" id="{A4693679-6A1E-2927-FB75-9E6088D43A68}"/>
              </a:ext>
            </a:extLst>
          </p:cNvPr>
          <p:cNvSpPr txBox="1">
            <a:spLocks/>
          </p:cNvSpPr>
          <p:nvPr/>
        </p:nvSpPr>
        <p:spPr>
          <a:xfrm flipH="1">
            <a:off x="350907" y="434426"/>
            <a:ext cx="2877811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FEATURES</a:t>
            </a: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-account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1" name="Google Shape;234;p39">
            <a:extLst>
              <a:ext uri="{FF2B5EF4-FFF2-40B4-BE49-F238E27FC236}">
                <a16:creationId xmlns:a16="http://schemas.microsoft.com/office/drawing/2014/main" id="{D390B9AC-70E0-4D41-88E3-763E504988E7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25B81-B95A-6999-6F38-20EC4DE5DD23}"/>
              </a:ext>
            </a:extLst>
          </p:cNvPr>
          <p:cNvSpPr txBox="1"/>
          <p:nvPr/>
        </p:nvSpPr>
        <p:spPr>
          <a:xfrm>
            <a:off x="4319752" y="2879071"/>
            <a:ext cx="37837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1.</a:t>
            </a:r>
            <a:r>
              <a:rPr kumimoji="1" lang="ko-KR" altLang="en-US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개인 설정 변경</a:t>
            </a:r>
            <a:endParaRPr kumimoji="1" lang="en-US" altLang="ko-KR" b="1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    </a:t>
            </a:r>
            <a:r>
              <a:rPr kumimoji="1" lang="en-US" altLang="ko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닉네임</a:t>
            </a:r>
            <a:r>
              <a:rPr kumimoji="1" lang="en-US" altLang="ko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선호 장르</a:t>
            </a:r>
            <a:r>
              <a:rPr kumimoji="1" lang="en-US" altLang="ko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프로필 이미지</a:t>
            </a:r>
            <a:endParaRPr kumimoji="1" lang="en-US" altLang="ko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작성 리뷰 목록</a:t>
            </a:r>
            <a:endParaRPr kumimoji="1" lang="en-US" altLang="ko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3.</a:t>
            </a:r>
            <a:r>
              <a:rPr kumimoji="1" lang="ko-KR" altLang="en-US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관심 영화</a:t>
            </a:r>
            <a:r>
              <a:rPr kumimoji="1" lang="en-US" altLang="ko-KR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추천 제외 영화 목록</a:t>
            </a:r>
            <a:endParaRPr kumimoji="1" lang="en-US" altLang="ko-KR" b="1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71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/>
          <p:nvPr/>
        </p:nvSpPr>
        <p:spPr>
          <a:xfrm>
            <a:off x="5406068" y="1160541"/>
            <a:ext cx="1596000" cy="4270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8"/>
          <p:cNvSpPr/>
          <p:nvPr/>
        </p:nvSpPr>
        <p:spPr>
          <a:xfrm>
            <a:off x="3615043" y="-282679"/>
            <a:ext cx="1596000" cy="4270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8"/>
          <p:cNvSpPr/>
          <p:nvPr/>
        </p:nvSpPr>
        <p:spPr>
          <a:xfrm>
            <a:off x="1824018" y="1160541"/>
            <a:ext cx="1596000" cy="4270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8"/>
          <p:cNvSpPr/>
          <p:nvPr/>
        </p:nvSpPr>
        <p:spPr>
          <a:xfrm>
            <a:off x="5406068" y="1160541"/>
            <a:ext cx="1596000" cy="427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8"/>
          <p:cNvSpPr/>
          <p:nvPr/>
        </p:nvSpPr>
        <p:spPr>
          <a:xfrm>
            <a:off x="3615043" y="-282679"/>
            <a:ext cx="1596000" cy="427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8"/>
          <p:cNvSpPr/>
          <p:nvPr/>
        </p:nvSpPr>
        <p:spPr>
          <a:xfrm>
            <a:off x="1824018" y="1160541"/>
            <a:ext cx="1596000" cy="427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34;p39">
            <a:extLst>
              <a:ext uri="{FF2B5EF4-FFF2-40B4-BE49-F238E27FC236}">
                <a16:creationId xmlns:a16="http://schemas.microsoft.com/office/drawing/2014/main" id="{5769544D-7C3B-4316-8641-4009E04BE1F3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15" name="Google Shape;418;p48">
            <a:extLst>
              <a:ext uri="{FF2B5EF4-FFF2-40B4-BE49-F238E27FC236}">
                <a16:creationId xmlns:a16="http://schemas.microsoft.com/office/drawing/2014/main" id="{4F77390D-6FDC-0357-5F8E-FE5502AA457E}"/>
              </a:ext>
            </a:extLst>
          </p:cNvPr>
          <p:cNvSpPr/>
          <p:nvPr/>
        </p:nvSpPr>
        <p:spPr>
          <a:xfrm>
            <a:off x="7197093" y="-282679"/>
            <a:ext cx="1596000" cy="4270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21;p48">
            <a:extLst>
              <a:ext uri="{FF2B5EF4-FFF2-40B4-BE49-F238E27FC236}">
                <a16:creationId xmlns:a16="http://schemas.microsoft.com/office/drawing/2014/main" id="{A5EF7AF6-FFB8-5935-8142-47467B00D12A}"/>
              </a:ext>
            </a:extLst>
          </p:cNvPr>
          <p:cNvSpPr/>
          <p:nvPr/>
        </p:nvSpPr>
        <p:spPr>
          <a:xfrm>
            <a:off x="7197093" y="-282679"/>
            <a:ext cx="1596000" cy="427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F311FA6-D3CC-0086-52AE-3DDBDBEDE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008586"/>
              </p:ext>
            </p:extLst>
          </p:nvPr>
        </p:nvGraphicFramePr>
        <p:xfrm>
          <a:off x="1809139" y="1946792"/>
          <a:ext cx="7193857" cy="2133600"/>
        </p:xfrm>
        <a:graphic>
          <a:graphicData uri="http://schemas.openxmlformats.org/drawingml/2006/table">
            <a:tbl>
              <a:tblPr firstRow="1" bandRow="1">
                <a:effectLst>
                  <a:outerShdw blurRad="254034" dist="50800" dir="5400000" algn="ctr" rotWithShape="0">
                    <a:schemeClr val="bg1">
                      <a:alpha val="34000"/>
                    </a:schemeClr>
                  </a:outerShdw>
                </a:effectLst>
                <a:tableStyleId>{2D5ABB26-0587-4C30-8999-92F81FD0307C}</a:tableStyleId>
              </a:tblPr>
              <a:tblGrid>
                <a:gridCol w="1602354">
                  <a:extLst>
                    <a:ext uri="{9D8B030D-6E8A-4147-A177-3AD203B41FA5}">
                      <a16:colId xmlns:a16="http://schemas.microsoft.com/office/drawing/2014/main" val="1837106966"/>
                    </a:ext>
                  </a:extLst>
                </a:gridCol>
                <a:gridCol w="1986456">
                  <a:extLst>
                    <a:ext uri="{9D8B030D-6E8A-4147-A177-3AD203B41FA5}">
                      <a16:colId xmlns:a16="http://schemas.microsoft.com/office/drawing/2014/main" val="66615669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4104972018"/>
                    </a:ext>
                  </a:extLst>
                </a:gridCol>
                <a:gridCol w="2007475">
                  <a:extLst>
                    <a:ext uri="{9D8B030D-6E8A-4147-A177-3AD203B41FA5}">
                      <a16:colId xmlns:a16="http://schemas.microsoft.com/office/drawing/2014/main" val="3199484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effectLst>
                            <a:outerShdw blurRad="130158" dir="5400000" algn="ctr" rotWithShape="0">
                              <a:schemeClr val="bg1">
                                <a:alpha val="71000"/>
                              </a:schemeClr>
                            </a:outerShdw>
                          </a:effectLst>
                          <a:latin typeface="Cafe24 Ssurround" pitchFamily="2" charset="-127"/>
                          <a:ea typeface="Cafe24 Ssurround" pitchFamily="2" charset="-127"/>
                          <a:cs typeface="Cafe24 Ssurround" pitchFamily="2" charset="-127"/>
                        </a:rPr>
                        <a:t>HOME</a:t>
                      </a:r>
                      <a:endParaRPr lang="ko-Kore-KR" altLang="en-US" dirty="0">
                        <a:solidFill>
                          <a:schemeClr val="bg1"/>
                        </a:solidFill>
                        <a:effectLst>
                          <a:outerShdw blurRad="130158" dir="5400000" algn="ctr" rotWithShape="0">
                            <a:schemeClr val="bg1">
                              <a:alpha val="71000"/>
                            </a:schemeClr>
                          </a:outerShdw>
                        </a:effectLst>
                        <a:latin typeface="Cafe24 Ssurround" pitchFamily="2" charset="-127"/>
                        <a:ea typeface="Cafe24 Ssurround" pitchFamily="2" charset="-127"/>
                        <a:cs typeface="Cafe24 Ssurround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effectLst>
                            <a:outerShdw blurRad="130158" dir="5400000" algn="ctr" rotWithShape="0">
                              <a:schemeClr val="bg1">
                                <a:alpha val="71000"/>
                              </a:schemeClr>
                            </a:outerShdw>
                          </a:effectLst>
                          <a:latin typeface="Cafe24 Ssurround" pitchFamily="2" charset="-127"/>
                          <a:ea typeface="Cafe24 Ssurround" pitchFamily="2" charset="-127"/>
                          <a:cs typeface="Cafe24 Ssurround" pitchFamily="2" charset="-127"/>
                        </a:rPr>
                        <a:t>GENRE</a:t>
                      </a:r>
                      <a:endParaRPr lang="ko-Kore-KR" altLang="en-US" dirty="0">
                        <a:solidFill>
                          <a:schemeClr val="bg1"/>
                        </a:solidFill>
                        <a:effectLst>
                          <a:outerShdw blurRad="130158" dir="5400000" algn="ctr" rotWithShape="0">
                            <a:schemeClr val="bg1">
                              <a:alpha val="71000"/>
                            </a:schemeClr>
                          </a:outerShdw>
                        </a:effectLst>
                        <a:latin typeface="Cafe24 Ssurround" pitchFamily="2" charset="-127"/>
                        <a:ea typeface="Cafe24 Ssurround" pitchFamily="2" charset="-127"/>
                        <a:cs typeface="Cafe24 Ssurround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effectLst>
                            <a:outerShdw blurRad="130158" dir="5400000" algn="ctr" rotWithShape="0">
                              <a:schemeClr val="bg1">
                                <a:alpha val="71000"/>
                              </a:schemeClr>
                            </a:outerShdw>
                          </a:effectLst>
                          <a:latin typeface="Cafe24 Ssurround" pitchFamily="2" charset="-127"/>
                          <a:ea typeface="Cafe24 Ssurround" pitchFamily="2" charset="-127"/>
                          <a:cs typeface="Cafe24 Ssurround" pitchFamily="2" charset="-127"/>
                        </a:rPr>
                        <a:t>RELEASE</a:t>
                      </a:r>
                      <a:endParaRPr lang="ko-Kore-KR" altLang="en-US" dirty="0">
                        <a:solidFill>
                          <a:schemeClr val="bg1"/>
                        </a:solidFill>
                        <a:effectLst>
                          <a:outerShdw blurRad="130158" dir="5400000" algn="ctr" rotWithShape="0">
                            <a:schemeClr val="bg1">
                              <a:alpha val="71000"/>
                            </a:schemeClr>
                          </a:outerShdw>
                        </a:effectLst>
                        <a:latin typeface="Cafe24 Ssurround" pitchFamily="2" charset="-127"/>
                        <a:ea typeface="Cafe24 Ssurround" pitchFamily="2" charset="-127"/>
                        <a:cs typeface="Cafe24 Ssurround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effectLst>
                            <a:outerShdw blurRad="130158" dir="5400000" algn="ctr" rotWithShape="0">
                              <a:schemeClr val="bg1">
                                <a:alpha val="71000"/>
                              </a:schemeClr>
                            </a:outerShdw>
                          </a:effectLst>
                          <a:latin typeface="Cafe24 Ssurround" pitchFamily="2" charset="-127"/>
                          <a:ea typeface="Cafe24 Ssurround" pitchFamily="2" charset="-127"/>
                          <a:cs typeface="Cafe24 Ssurround" pitchFamily="2" charset="-127"/>
                        </a:rPr>
                        <a:t>SEARCH</a:t>
                      </a:r>
                      <a:endParaRPr lang="ko-Kore-KR" altLang="en-US" dirty="0">
                        <a:solidFill>
                          <a:schemeClr val="bg1"/>
                        </a:solidFill>
                        <a:effectLst>
                          <a:outerShdw blurRad="130158" dir="5400000" algn="ctr" rotWithShape="0">
                            <a:schemeClr val="bg1">
                              <a:alpha val="71000"/>
                            </a:schemeClr>
                          </a:outerShdw>
                        </a:effectLst>
                        <a:latin typeface="Cafe24 Ssurround" pitchFamily="2" charset="-127"/>
                        <a:ea typeface="Cafe24 Ssurround" pitchFamily="2" charset="-127"/>
                        <a:cs typeface="Cafe24 Ssurround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2392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개의 추천 알고리즘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19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개의 장르 중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현재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상영 영화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영화 제목 검색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624800"/>
                  </a:ext>
                </a:extLst>
              </a:tr>
              <a:tr h="154205">
                <a:tc vMerge="1">
                  <a:txBody>
                    <a:bodyPr/>
                    <a:lstStyle/>
                    <a:p>
                      <a:pPr algn="l"/>
                      <a:endParaRPr lang="ko-Kore-KR" altLang="en-US" sz="12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선택한 장르의 영화 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개봉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예정 영화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음성인식을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통한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검색어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입력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4908319"/>
                  </a:ext>
                </a:extLst>
              </a:tr>
              <a:tr h="30119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POPULAR</a:t>
                      </a:r>
                      <a:endParaRPr lang="ko-Kore-KR" altLang="en-US" sz="12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추천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6250908"/>
                  </a:ext>
                </a:extLst>
              </a:tr>
              <a:tr h="42732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CHOICE </a:t>
                      </a:r>
                    </a:p>
                    <a:p>
                      <a:pPr algn="ctr"/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OF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GENRE</a:t>
                      </a:r>
                      <a:endParaRPr lang="ko-Kore-KR" altLang="en-US" sz="12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67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REVIEW </a:t>
                      </a:r>
                    </a:p>
                    <a:p>
                      <a:pPr algn="ctr"/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OF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GENRE</a:t>
                      </a:r>
                      <a:endParaRPr lang="ko-Kore-KR" altLang="en-US" sz="12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8056370"/>
                  </a:ext>
                </a:extLst>
              </a:tr>
            </a:tbl>
          </a:graphicData>
        </a:graphic>
      </p:graphicFrame>
      <p:sp>
        <p:nvSpPr>
          <p:cNvPr id="19" name="Google Shape;175;p34">
            <a:extLst>
              <a:ext uri="{FF2B5EF4-FFF2-40B4-BE49-F238E27FC236}">
                <a16:creationId xmlns:a16="http://schemas.microsoft.com/office/drawing/2014/main" id="{B66B78B8-2D72-4A52-0505-A0440518050C}"/>
              </a:ext>
            </a:extLst>
          </p:cNvPr>
          <p:cNvSpPr txBox="1">
            <a:spLocks/>
          </p:cNvSpPr>
          <p:nvPr/>
        </p:nvSpPr>
        <p:spPr>
          <a:xfrm flipH="1">
            <a:off x="350907" y="434426"/>
            <a:ext cx="2877811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FEATURES</a:t>
            </a: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-movie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51286"/>
      </p:ext>
    </p:extLst>
  </p:cSld>
  <p:clrMapOvr>
    <a:masterClrMapping/>
  </p:clrMapOvr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447</Words>
  <Application>Microsoft Office PowerPoint</Application>
  <PresentationFormat>화면 슬라이드 쇼(16:9)</PresentationFormat>
  <Paragraphs>125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Varela Round</vt:lpstr>
      <vt:lpstr>Righteous</vt:lpstr>
      <vt:lpstr>CAFE24 SSURROUND AIR</vt:lpstr>
      <vt:lpstr>Arial</vt:lpstr>
      <vt:lpstr>Fira Sans Extra Condensed Medium</vt:lpstr>
      <vt:lpstr>Work Sans Medium</vt:lpstr>
      <vt:lpstr>Cafe24 Ssurround</vt:lpstr>
      <vt:lpstr>Work Sans Light</vt:lpstr>
      <vt:lpstr>Neon Cyber Monday by Slidesgo</vt:lpstr>
      <vt:lpstr>MOVIE JOY</vt:lpstr>
      <vt:lpstr>TABLE OF CONTENTS</vt:lpstr>
      <vt:lpstr>INTRO</vt:lpstr>
      <vt:lpstr>MOVIE JOY</vt:lpstr>
      <vt:lpstr>MOVIE JOY Find The Movie U Want</vt:lpstr>
      <vt:lpstr>ABOUT MOVIE JOY</vt:lpstr>
      <vt:lpstr>PowerPoint 프레젠테이션</vt:lpstr>
      <vt:lpstr>PowerPoint 프레젠테이션</vt:lpstr>
      <vt:lpstr>PowerPoint 프레젠테이션</vt:lpstr>
      <vt:lpstr>MOVIE INFO</vt:lpstr>
      <vt:lpstr>SHOW THE PAGE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JOY</dc:title>
  <dc:creator>bomul</dc:creator>
  <cp:lastModifiedBy>bomul1128@naver.com</cp:lastModifiedBy>
  <cp:revision>13</cp:revision>
  <dcterms:modified xsi:type="dcterms:W3CDTF">2022-05-26T21:12:35Z</dcterms:modified>
</cp:coreProperties>
</file>